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54" r:id="rId2"/>
    <p:sldId id="261" r:id="rId3"/>
    <p:sldId id="355" r:id="rId4"/>
    <p:sldId id="370" r:id="rId5"/>
    <p:sldId id="356" r:id="rId6"/>
    <p:sldId id="367" r:id="rId7"/>
    <p:sldId id="369" r:id="rId8"/>
    <p:sldId id="357" r:id="rId9"/>
    <p:sldId id="364" r:id="rId10"/>
    <p:sldId id="372" r:id="rId11"/>
    <p:sldId id="37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BC252-154C-4F6C-B36B-4C5B8D06C4A4}" v="8" dt="2020-04-01T20:54:0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58" autoAdjust="0"/>
    <p:restoredTop sz="95220" autoAdjust="0"/>
  </p:normalViewPr>
  <p:slideViewPr>
    <p:cSldViewPr snapToGrid="0">
      <p:cViewPr varScale="1">
        <p:scale>
          <a:sx n="114" d="100"/>
          <a:sy n="114" d="100"/>
        </p:scale>
        <p:origin x="13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9FB63-2069-453E-A745-823F19781028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2BEBB-6344-4FAE-A9EC-1DB51909B1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36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2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final: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Introduction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Our Model: Layout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Our Model: Devices (used)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Advantages: Efficiency (Cost is included)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Advantages: Convenience (Ease)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Advantages: Safety &amp; Security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Demo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Issues and Solutions</a:t>
            </a:r>
          </a:p>
          <a:p>
            <a:pPr>
              <a:buFont typeface="Wingdings" pitchFamily="2" charset="2"/>
              <a:buChar char="§"/>
            </a:pPr>
            <a:r>
              <a:rPr lang="en-US" sz="1200" b="1" dirty="0">
                <a:latin typeface="Proxima Nova Bl" panose="02000506030000020004" pitchFamily="50" charset="0"/>
              </a:rPr>
              <a:t> 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5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7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6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10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9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0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1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2BEBB-6344-4FAE-A9EC-1DB51909B1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8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2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1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8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63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4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2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D0843-0FBD-4626-AD90-0A561125EBA5}" type="datetimeFigureOut">
              <a:rPr lang="en-US" smtClean="0"/>
              <a:t>30-Apr-20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3A8E5-3C45-4548-8EAF-E8FCDA68EE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5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5" name="Rectangle 16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itka Display" panose="02000505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45FF81-C99D-4885-AE82-05BDAE8C0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3" t="6484" r="23310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" name="Rectangle 17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itka Display" panose="02000505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E6102-93A8-460A-BC94-A73BB269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latin typeface="Proxima Nova Rg" panose="02000506030000020004" pitchFamily="50" charset="0"/>
              </a:rPr>
              <a:t>Intelligent Hotel Network System</a:t>
            </a:r>
          </a:p>
        </p:txBody>
      </p:sp>
      <p:sp>
        <p:nvSpPr>
          <p:cNvPr id="1127" name="Rectangle 17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itka Display" panose="02000505000000020004" pitchFamily="2" charset="0"/>
            </a:endParaRPr>
          </a:p>
        </p:txBody>
      </p:sp>
      <p:sp>
        <p:nvSpPr>
          <p:cNvPr id="1128" name="Rectangle 17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 panose="02000505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2F876-1409-4219-B7AE-52CC39EDB751}"/>
              </a:ext>
            </a:extLst>
          </p:cNvPr>
          <p:cNvSpPr/>
          <p:nvPr/>
        </p:nvSpPr>
        <p:spPr>
          <a:xfrm>
            <a:off x="217741" y="2563271"/>
            <a:ext cx="2949529" cy="38203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b="1" dirty="0">
                <a:latin typeface="Proxima Nova Rg" panose="02000506030000020004" pitchFamily="50" charset="0"/>
              </a:rPr>
              <a:t>COE444 Project: Final Report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endParaRPr lang="en-US" sz="1500" b="1" dirty="0">
              <a:latin typeface="Proxima Nova Rg" panose="02000506030000020004" pitchFamily="50" charset="0"/>
            </a:endParaRP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b="1" dirty="0">
                <a:latin typeface="Proxima Nova Rg" panose="02000506030000020004" pitchFamily="50" charset="0"/>
              </a:rPr>
              <a:t>Abstract: 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dirty="0">
                <a:latin typeface="Proxima Nova Rg" panose="02000506030000020004" pitchFamily="50" charset="0"/>
              </a:rPr>
              <a:t>The objective of our presentation is to exhibit our futuristic vision of IoT hotel using theoretical model.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endParaRPr lang="en-US" sz="1500" b="1" dirty="0">
              <a:latin typeface="Proxima Nova Rg" panose="02000506030000020004" pitchFamily="50" charset="0"/>
            </a:endParaRP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b="1" dirty="0">
                <a:latin typeface="Proxima Nova Rg" panose="02000506030000020004" pitchFamily="50" charset="0"/>
              </a:rPr>
              <a:t>Instructor: 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dirty="0">
                <a:latin typeface="Proxima Nova Rg" panose="02000506030000020004" pitchFamily="50" charset="0"/>
              </a:rPr>
              <a:t>Dr. Tarek </a:t>
            </a:r>
            <a:r>
              <a:rPr lang="en-US" sz="1500" dirty="0" err="1">
                <a:latin typeface="Proxima Nova Rg" panose="02000506030000020004" pitchFamily="50" charset="0"/>
              </a:rPr>
              <a:t>Sheltami</a:t>
            </a:r>
            <a:endParaRPr lang="en-US" sz="1500" dirty="0">
              <a:latin typeface="Proxima Nova Rg" panose="02000506030000020004" pitchFamily="50" charset="0"/>
            </a:endParaRPr>
          </a:p>
          <a:p>
            <a:pPr indent="-228600" defTabSz="914400">
              <a:lnSpc>
                <a:spcPct val="90000"/>
              </a:lnSpc>
              <a:spcAft>
                <a:spcPts val="79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Proxima Nova Rg" panose="02000506030000020004" pitchFamily="50" charset="0"/>
            </a:endParaRP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b="1" dirty="0">
                <a:latin typeface="Proxima Nova Rg" panose="02000506030000020004" pitchFamily="50" charset="0"/>
              </a:rPr>
              <a:t>Students: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dirty="0" err="1">
                <a:latin typeface="Proxima Nova Rg" panose="02000506030000020004" pitchFamily="50" charset="0"/>
              </a:rPr>
              <a:t>Mohannad</a:t>
            </a:r>
            <a:r>
              <a:rPr lang="en-US" sz="1500" dirty="0">
                <a:latin typeface="Proxima Nova Rg" panose="02000506030000020004" pitchFamily="50" charset="0"/>
              </a:rPr>
              <a:t> El-</a:t>
            </a:r>
            <a:r>
              <a:rPr lang="en-US" sz="1500" dirty="0" err="1">
                <a:latin typeface="Proxima Nova Rg" panose="02000506030000020004" pitchFamily="50" charset="0"/>
              </a:rPr>
              <a:t>Kafrawi</a:t>
            </a:r>
            <a:r>
              <a:rPr lang="en-US" sz="1500" dirty="0">
                <a:latin typeface="Proxima Nova Rg" panose="02000506030000020004" pitchFamily="50" charset="0"/>
              </a:rPr>
              <a:t> 	201526270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dirty="0">
                <a:latin typeface="Proxima Nova Rg" panose="02000506030000020004" pitchFamily="50" charset="0"/>
              </a:rPr>
              <a:t>Mohammed Al-</a:t>
            </a:r>
            <a:r>
              <a:rPr lang="en-US" sz="1500" dirty="0" err="1">
                <a:latin typeface="Proxima Nova Rg" panose="02000506030000020004" pitchFamily="50" charset="0"/>
              </a:rPr>
              <a:t>Oraifi</a:t>
            </a:r>
            <a:r>
              <a:rPr lang="en-US" sz="1500" dirty="0">
                <a:latin typeface="Proxima Nova Rg" panose="02000506030000020004" pitchFamily="50" charset="0"/>
              </a:rPr>
              <a:t> 	201635180  </a:t>
            </a:r>
          </a:p>
          <a:p>
            <a:pPr defTabSz="914400">
              <a:lnSpc>
                <a:spcPct val="90000"/>
              </a:lnSpc>
              <a:spcAft>
                <a:spcPts val="790"/>
              </a:spcAft>
            </a:pPr>
            <a:r>
              <a:rPr lang="en-US" sz="1500" dirty="0">
                <a:latin typeface="Proxima Nova Rg" panose="02000506030000020004" pitchFamily="50" charset="0"/>
              </a:rPr>
              <a:t>Osama </a:t>
            </a:r>
            <a:r>
              <a:rPr lang="en-US" sz="1500" dirty="0" err="1">
                <a:latin typeface="Proxima Nova Rg" panose="02000506030000020004" pitchFamily="50" charset="0"/>
              </a:rPr>
              <a:t>Bujwaied</a:t>
            </a:r>
            <a:r>
              <a:rPr lang="en-US" sz="1500" dirty="0">
                <a:latin typeface="Proxima Nova Rg" panose="02000506030000020004" pitchFamily="50" charset="0"/>
              </a:rPr>
              <a:t> 	201661700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088D3A0-5476-4105-955F-4C1AA60698B9}"/>
              </a:ext>
            </a:extLst>
          </p:cNvPr>
          <p:cNvSpPr txBox="1"/>
          <p:nvPr/>
        </p:nvSpPr>
        <p:spPr>
          <a:xfrm>
            <a:off x="0" y="6550213"/>
            <a:ext cx="409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roxima Nova Rg" panose="02000506030000020004" pitchFamily="50" charset="0"/>
              </a:rPr>
              <a:t>Photography: </a:t>
            </a:r>
            <a:r>
              <a:rPr lang="en-US" sz="1400" dirty="0" err="1">
                <a:latin typeface="Proxima Nova Rg" panose="02000506030000020004" pitchFamily="50" charset="0"/>
              </a:rPr>
              <a:t>Rozbeh</a:t>
            </a:r>
            <a:r>
              <a:rPr lang="en-US" sz="1400" dirty="0">
                <a:latin typeface="Proxima Nova Rg" panose="02000506030000020004" pitchFamily="50" charset="0"/>
              </a:rPr>
              <a:t> </a:t>
            </a:r>
            <a:r>
              <a:rPr lang="en-US" sz="1400" dirty="0" err="1">
                <a:latin typeface="Proxima Nova Rg" panose="02000506030000020004" pitchFamily="50" charset="0"/>
              </a:rPr>
              <a:t>Zavari</a:t>
            </a:r>
            <a:endParaRPr lang="en-US" sz="1400" dirty="0"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5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5515CF-9B0C-42E6-B538-3F7DADA0B888}"/>
              </a:ext>
            </a:extLst>
          </p:cNvPr>
          <p:cNvSpPr/>
          <p:nvPr/>
        </p:nvSpPr>
        <p:spPr>
          <a:xfrm>
            <a:off x="384207" y="121614"/>
            <a:ext cx="8375585" cy="2634838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7E8A9-EBED-4EC7-94A7-F1AFC1B8BB28}"/>
              </a:ext>
            </a:extLst>
          </p:cNvPr>
          <p:cNvSpPr/>
          <p:nvPr/>
        </p:nvSpPr>
        <p:spPr>
          <a:xfrm>
            <a:off x="336201" y="1107994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A7F86-1BBD-49B9-890C-3B72A61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641850"/>
            <a:ext cx="2708910" cy="1535865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latin typeface="Sitka Display" panose="02000505000000020004" pitchFamily="2" charset="0"/>
              </a:rPr>
              <a:t>Result     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CA5E-B162-49DA-9E2F-F5AF2A28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424" y="192262"/>
            <a:ext cx="4642019" cy="25355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Proxima Nova Alt Rg" panose="02000506030000020004" pitchFamily="50" charset="0"/>
              </a:rPr>
              <a:t>Our hotel Model Provide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Higher safety from fire.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More efficient storage use of cameras record.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Easier and faster access to the room.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Reduce electric consumption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Simple and practical Devices Connection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8835C-48F7-47FF-AF81-65ED2A0EA18C}"/>
              </a:ext>
            </a:extLst>
          </p:cNvPr>
          <p:cNvSpPr/>
          <p:nvPr/>
        </p:nvSpPr>
        <p:spPr>
          <a:xfrm>
            <a:off x="253139" y="5672380"/>
            <a:ext cx="2257586" cy="82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F73C22-50F0-4F92-B097-0DB907BACFED}"/>
              </a:ext>
            </a:extLst>
          </p:cNvPr>
          <p:cNvCxnSpPr/>
          <p:nvPr/>
        </p:nvCxnSpPr>
        <p:spPr>
          <a:xfrm>
            <a:off x="3697357" y="641850"/>
            <a:ext cx="0" cy="15358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2 Ways To Increase Hotel Security — LODGING Magazine">
            <a:extLst>
              <a:ext uri="{FF2B5EF4-FFF2-40B4-BE49-F238E27FC236}">
                <a16:creationId xmlns:a16="http://schemas.microsoft.com/office/drawing/2014/main" id="{0F5AEBDC-54BC-4C06-87E6-4273D212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4" y="2988570"/>
            <a:ext cx="7089913" cy="350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84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2AE-C22A-48C2-8C4A-DDAD800E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738601" cy="167660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itka Display" panose="02000505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8E23C-7A8D-4943-801A-E8FF116C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65" y="2443315"/>
            <a:ext cx="2853661" cy="3785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Sitka Display" panose="02000505000000020004" pitchFamily="2" charset="0"/>
              </a:rPr>
              <a:t>We believe our vision can help all parties involved in the hospitality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Sitka Display" panose="02000505000000020004" pitchFamily="2" charset="0"/>
              </a:rPr>
              <a:t>Hotel client will get more convincing and practical experience.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Sitka Display" panose="02000505000000020004" pitchFamily="2" charset="0"/>
              </a:rPr>
              <a:t>Hotel owner and employee will have easier control of the hotel infrastructure.</a:t>
            </a:r>
          </a:p>
          <a:p>
            <a:endParaRPr lang="en-US" sz="1600" dirty="0">
              <a:latin typeface="Sitka Display" panose="02000505000000020004" pitchFamily="2" charset="0"/>
            </a:endParaRPr>
          </a:p>
        </p:txBody>
      </p:sp>
      <p:pic>
        <p:nvPicPr>
          <p:cNvPr id="13" name="Picture 12" descr="A picture containing indoor, building, table, counter&#10;&#10;Description automatically generated">
            <a:extLst>
              <a:ext uri="{FF2B5EF4-FFF2-40B4-BE49-F238E27FC236}">
                <a16:creationId xmlns:a16="http://schemas.microsoft.com/office/drawing/2014/main" id="{82354BDE-3DE0-46A8-B3A7-030F0FC17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r="19669" b="1"/>
          <a:stretch/>
        </p:blipFill>
        <p:spPr>
          <a:xfrm>
            <a:off x="3479292" y="10"/>
            <a:ext cx="5664708" cy="6857990"/>
          </a:xfrm>
          <a:prstGeom prst="rect">
            <a:avLst/>
          </a:prstGeom>
          <a:effectLst/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7EEC612-A866-4B4E-80F2-8BB980B8EBF7}"/>
              </a:ext>
            </a:extLst>
          </p:cNvPr>
          <p:cNvSpPr/>
          <p:nvPr/>
        </p:nvSpPr>
        <p:spPr>
          <a:xfrm>
            <a:off x="210842" y="972114"/>
            <a:ext cx="99238" cy="99090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7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5" name="Rectangle 7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06" name="Rectangle 7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1EB3C-DD09-4D4A-AD58-DF891183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641850"/>
            <a:ext cx="2708910" cy="1535865"/>
          </a:xfrm>
        </p:spPr>
        <p:txBody>
          <a:bodyPr>
            <a:normAutofit/>
          </a:bodyPr>
          <a:lstStyle/>
          <a:p>
            <a:r>
              <a:rPr lang="en-US" sz="2800" b="1">
                <a:latin typeface="Sitka Display" panose="02000505000000020004" pitchFamily="2" charset="0"/>
              </a:rPr>
              <a:t>Overview</a:t>
            </a:r>
          </a:p>
        </p:txBody>
      </p:sp>
      <p:sp>
        <p:nvSpPr>
          <p:cNvPr id="2107" name="Rectangle 7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08" name="Rectangle 7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9A7507-5A13-F343-9F96-FB9B63DA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304" y="365125"/>
            <a:ext cx="4539870" cy="208931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Description of The Problem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Our Model: Layout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Our Model: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Short Demo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Result Discussion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>
                <a:latin typeface="Sitka Display" panose="02000505000000020004" pitchFamily="2" charset="0"/>
              </a:rPr>
              <a:t>Conclusion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AD5A06-A5FB-49B9-9FFD-886ED10BB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9" b="-1"/>
          <a:stretch/>
        </p:blipFill>
        <p:spPr bwMode="auto">
          <a:xfrm>
            <a:off x="415812" y="2731167"/>
            <a:ext cx="8375585" cy="34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D36F9-98E6-4A8D-B622-B33279E321CF}"/>
              </a:ext>
            </a:extLst>
          </p:cNvPr>
          <p:cNvSpPr txBox="1"/>
          <p:nvPr/>
        </p:nvSpPr>
        <p:spPr>
          <a:xfrm>
            <a:off x="322823" y="6264476"/>
            <a:ext cx="4099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roxima Nova Rg" panose="02000506030000020004" pitchFamily="50" charset="0"/>
              </a:rPr>
              <a:t>Congress Centre and Hotel in Rome</a:t>
            </a:r>
          </a:p>
        </p:txBody>
      </p:sp>
    </p:spTree>
    <p:extLst>
      <p:ext uri="{BB962C8B-B14F-4D97-AF65-F5344CB8AC3E}">
        <p14:creationId xmlns:p14="http://schemas.microsoft.com/office/powerpoint/2010/main" val="327552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55DFF-0AAF-4D86-ACC8-5CB571F9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 b="1">
                <a:latin typeface="Sitka Display" panose="02000505000000020004" pitchFamily="2" charset="0"/>
              </a:rPr>
              <a:t>Introduction</a:t>
            </a:r>
          </a:p>
        </p:txBody>
      </p:sp>
      <p:sp>
        <p:nvSpPr>
          <p:cNvPr id="7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2F6754BA-B154-4E46-A12D-71437AA6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952" y="753872"/>
            <a:ext cx="4128589" cy="5341112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Sitka Display" panose="02000505000000020004" pitchFamily="2" charset="0"/>
              </a:rPr>
              <a:t>In this project, we model our futuristic vision for IoT hotels.</a:t>
            </a:r>
          </a:p>
          <a:p>
            <a:endParaRPr lang="en-US" sz="2400" dirty="0">
              <a:latin typeface="Sitka Display" panose="02000505000000020004" pitchFamily="2" charset="0"/>
            </a:endParaRPr>
          </a:p>
          <a:p>
            <a:r>
              <a:rPr lang="en-US" sz="2400" dirty="0">
                <a:latin typeface="Sitka Display" panose="02000505000000020004" pitchFamily="2" charset="0"/>
              </a:rPr>
              <a:t>Our model is made to offer fabulous and practical experience to hotel visitors.</a:t>
            </a:r>
          </a:p>
          <a:p>
            <a:endParaRPr lang="en-US" sz="2400" dirty="0">
              <a:latin typeface="Sitka Display" panose="02000505000000020004" pitchFamily="2" charset="0"/>
            </a:endParaRPr>
          </a:p>
          <a:p>
            <a:r>
              <a:rPr lang="en-US" sz="2400" dirty="0">
                <a:latin typeface="Sitka Display" panose="02000505000000020004" pitchFamily="2" charset="0"/>
              </a:rPr>
              <a:t>This should allow hotels to improve in the following categories: </a:t>
            </a:r>
          </a:p>
          <a:p>
            <a:pPr lvl="1"/>
            <a:r>
              <a:rPr lang="en-US" sz="2200" b="1" dirty="0">
                <a:latin typeface="Sitka Display" panose="02000505000000020004" pitchFamily="2" charset="0"/>
              </a:rPr>
              <a:t>Efficiency.</a:t>
            </a:r>
            <a:r>
              <a:rPr lang="en-US" sz="2200" dirty="0">
                <a:latin typeface="Sitka Display" panose="02000505000000020004" pitchFamily="2" charset="0"/>
              </a:rPr>
              <a:t> </a:t>
            </a:r>
          </a:p>
          <a:p>
            <a:pPr lvl="1"/>
            <a:r>
              <a:rPr lang="en-US" sz="2200" b="1" dirty="0">
                <a:latin typeface="Sitka Display" panose="02000505000000020004" pitchFamily="2" charset="0"/>
              </a:rPr>
              <a:t>Convenience.</a:t>
            </a:r>
            <a:r>
              <a:rPr lang="en-US" sz="2200" dirty="0">
                <a:latin typeface="Sitka Display" panose="02000505000000020004" pitchFamily="2" charset="0"/>
              </a:rPr>
              <a:t> </a:t>
            </a:r>
          </a:p>
          <a:p>
            <a:pPr lvl="1"/>
            <a:r>
              <a:rPr lang="en-US" sz="2200" b="1" dirty="0">
                <a:latin typeface="Sitka Display" panose="02000505000000020004" pitchFamily="2" charset="0"/>
              </a:rPr>
              <a:t>safety &amp; security</a:t>
            </a:r>
            <a:r>
              <a:rPr lang="en-US" sz="2200" dirty="0">
                <a:latin typeface="Sitka Display" panose="02000505000000020004" pitchFamily="2" charset="0"/>
              </a:rPr>
              <a:t>.</a:t>
            </a:r>
          </a:p>
          <a:p>
            <a:pPr marL="0" indent="0">
              <a:buNone/>
            </a:pPr>
            <a:endParaRPr lang="en-US" sz="1700" dirty="0">
              <a:latin typeface="Sitka Display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61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5515CF-9B0C-42E6-B538-3F7DADA0B888}"/>
              </a:ext>
            </a:extLst>
          </p:cNvPr>
          <p:cNvSpPr/>
          <p:nvPr/>
        </p:nvSpPr>
        <p:spPr>
          <a:xfrm>
            <a:off x="384207" y="121614"/>
            <a:ext cx="8375585" cy="2634838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7E8A9-EBED-4EC7-94A7-F1AFC1B8BB28}"/>
              </a:ext>
            </a:extLst>
          </p:cNvPr>
          <p:cNvSpPr/>
          <p:nvPr/>
        </p:nvSpPr>
        <p:spPr>
          <a:xfrm>
            <a:off x="336201" y="1107994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A7F86-1BBD-49B9-890C-3B72A61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641850"/>
            <a:ext cx="2708910" cy="1535865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latin typeface="Sitka Display" panose="02000505000000020004" pitchFamily="2" charset="0"/>
              </a:rPr>
              <a:t>Description of         The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CA5E-B162-49DA-9E2F-F5AF2A28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640" y="307145"/>
            <a:ext cx="4539870" cy="210135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Proxima Nova Alt Rg" panose="02000506030000020004" pitchFamily="50" charset="0"/>
              </a:rPr>
              <a:t>Problem with Traditional hotels: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Weak safety from fire.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Wasted storage of cameras record.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Difficult access to the room.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Wasting electricity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8835C-48F7-47FF-AF81-65ED2A0EA18C}"/>
              </a:ext>
            </a:extLst>
          </p:cNvPr>
          <p:cNvSpPr/>
          <p:nvPr/>
        </p:nvSpPr>
        <p:spPr>
          <a:xfrm>
            <a:off x="253139" y="5672380"/>
            <a:ext cx="2257586" cy="82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F73C22-50F0-4F92-B097-0DB907BACFED}"/>
              </a:ext>
            </a:extLst>
          </p:cNvPr>
          <p:cNvCxnSpPr/>
          <p:nvPr/>
        </p:nvCxnSpPr>
        <p:spPr>
          <a:xfrm>
            <a:off x="3697357" y="641850"/>
            <a:ext cx="0" cy="15358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onnectivity icon Problem icon Cyber Crime icon - SUBPNG / PNGFLY">
            <a:extLst>
              <a:ext uri="{FF2B5EF4-FFF2-40B4-BE49-F238E27FC236}">
                <a16:creationId xmlns:a16="http://schemas.microsoft.com/office/drawing/2014/main" id="{C544A934-44E9-4C48-9807-CDFA70B59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0222" l="9778" r="89778">
                        <a14:foregroundMark x1="18356" y1="65333" x2="23556" y2="61333"/>
                        <a14:foregroundMark x1="17778" y1="65778" x2="18356" y2="65333"/>
                        <a14:foregroundMark x1="22089" y1="56444" x2="19556" y2="48000"/>
                        <a14:foregroundMark x1="22356" y1="57333" x2="22089" y2="56444"/>
                        <a14:foregroundMark x1="22623" y1="58222" x2="22356" y2="57333"/>
                        <a14:foregroundMark x1="22756" y1="58667" x2="22623" y2="58222"/>
                        <a14:foregroundMark x1="23556" y1="61333" x2="22756" y2="58667"/>
                        <a14:foregroundMark x1="19556" y1="48000" x2="24444" y2="42667"/>
                        <a14:foregroundMark x1="26445" y1="37333" x2="27111" y2="35556"/>
                        <a14:foregroundMark x1="25945" y1="38667" x2="26445" y2="37333"/>
                        <a14:foregroundMark x1="25111" y1="40889" x2="25945" y2="38667"/>
                        <a14:foregroundMark x1="24611" y1="42222" x2="25111" y2="40889"/>
                        <a14:foregroundMark x1="24444" y1="42667" x2="24611" y2="42222"/>
                        <a14:foregroundMark x1="27111" y1="35556" x2="27556" y2="28444"/>
                        <a14:foregroundMark x1="32177" y1="24889" x2="32756" y2="24444"/>
                        <a14:foregroundMark x1="31850" y1="25140" x2="32177" y2="24889"/>
                        <a14:foregroundMark x1="29289" y1="27111" x2="30483" y2="26192"/>
                        <a14:foregroundMark x1="28133" y1="28000" x2="29289" y2="27111"/>
                        <a14:foregroundMark x1="27556" y1="28444" x2="28133" y2="28000"/>
                        <a14:foregroundMark x1="38580" y1="24656" x2="39148" y2="24727"/>
                        <a14:foregroundMark x1="44219" y1="19981" x2="44889" y2="19111"/>
                        <a14:foregroundMark x1="47258" y1="18667" x2="50763" y2="18010"/>
                        <a14:foregroundMark x1="44889" y1="19111" x2="47258" y2="18667"/>
                        <a14:foregroundMark x1="61778" y1="15556" x2="67111" y2="10222"/>
                        <a14:foregroundMark x1="67111" y1="10222" x2="73778" y2="8444"/>
                        <a14:foregroundMark x1="73778" y1="8444" x2="79111" y2="13333"/>
                        <a14:foregroundMark x1="91678" y1="48000" x2="92000" y2="48889"/>
                        <a14:foregroundMark x1="91195" y1="46667" x2="91678" y2="48000"/>
                        <a14:foregroundMark x1="90873" y1="45778" x2="91195" y2="46667"/>
                        <a14:foregroundMark x1="90712" y1="45333" x2="90873" y2="45778"/>
                        <a14:foregroundMark x1="90551" y1="44889" x2="90712" y2="45333"/>
                        <a14:foregroundMark x1="90067" y1="43556" x2="90551" y2="44889"/>
                        <a14:foregroundMark x1="89100" y1="40889" x2="90067" y2="43556"/>
                        <a14:foregroundMark x1="87328" y1="36000" x2="89100" y2="40889"/>
                        <a14:foregroundMark x1="85395" y1="30667" x2="87328" y2="36000"/>
                        <a14:foregroundMark x1="84267" y1="27556" x2="85395" y2="30667"/>
                        <a14:foregroundMark x1="82333" y1="22222" x2="84267" y2="27556"/>
                        <a14:foregroundMark x1="80239" y1="16444" x2="82333" y2="22222"/>
                        <a14:foregroundMark x1="79111" y1="13333" x2="80239" y2="16444"/>
                        <a14:foregroundMark x1="92000" y1="48889" x2="89333" y2="55556"/>
                        <a14:foregroundMark x1="81778" y1="56000" x2="74222" y2="56444"/>
                        <a14:foregroundMark x1="89333" y1="55556" x2="81778" y2="56000"/>
                        <a14:foregroundMark x1="74222" y1="56444" x2="73778" y2="71111"/>
                        <a14:foregroundMark x1="68247" y1="74667" x2="67556" y2="75111"/>
                        <a14:foregroundMark x1="71013" y1="72889" x2="68247" y2="74667"/>
                        <a14:foregroundMark x1="73086" y1="71556" x2="71013" y2="72889"/>
                        <a14:foregroundMark x1="73778" y1="71111" x2="73086" y2="71556"/>
                        <a14:foregroundMark x1="67556" y1="75111" x2="60000" y2="74667"/>
                        <a14:foregroundMark x1="57334" y1="77333" x2="54667" y2="80000"/>
                        <a14:foregroundMark x1="57778" y1="76889" x2="57334" y2="77333"/>
                        <a14:foregroundMark x1="58667" y1="76000" x2="57778" y2="76889"/>
                        <a14:foregroundMark x1="59111" y1="75556" x2="58667" y2="76000"/>
                        <a14:foregroundMark x1="59556" y1="75111" x2="59111" y2="75556"/>
                        <a14:foregroundMark x1="60000" y1="74667" x2="59556" y2="75111"/>
                        <a14:foregroundMark x1="54667" y1="80000" x2="47111" y2="81333"/>
                        <a14:foregroundMark x1="43726" y1="76444" x2="43111" y2="75556"/>
                        <a14:foregroundMark x1="44034" y1="76889" x2="43726" y2="76444"/>
                        <a14:foregroundMark x1="44649" y1="77778" x2="44034" y2="76889"/>
                        <a14:foregroundMark x1="45265" y1="78667" x2="44649" y2="77778"/>
                        <a14:foregroundMark x1="45881" y1="79556" x2="45265" y2="78667"/>
                        <a14:foregroundMark x1="47111" y1="81333" x2="45881" y2="79556"/>
                        <a14:foregroundMark x1="20862" y1="88000" x2="16889" y2="90222"/>
                        <a14:foregroundMark x1="21656" y1="87556" x2="20862" y2="88000"/>
                        <a14:foregroundMark x1="23245" y1="86667" x2="21656" y2="87556"/>
                        <a14:foregroundMark x1="24041" y1="86222" x2="23245" y2="86667"/>
                        <a14:foregroundMark x1="24835" y1="85778" x2="24041" y2="86222"/>
                        <a14:foregroundMark x1="25630" y1="85333" x2="24835" y2="85778"/>
                        <a14:foregroundMark x1="26424" y1="84889" x2="25630" y2="85333"/>
                        <a14:foregroundMark x1="27220" y1="84444" x2="26424" y2="84889"/>
                        <a14:foregroundMark x1="35959" y1="79556" x2="27220" y2="84444"/>
                        <a14:foregroundMark x1="37549" y1="78667" x2="35959" y2="79556"/>
                        <a14:foregroundMark x1="39138" y1="77778" x2="37549" y2="78667"/>
                        <a14:foregroundMark x1="40728" y1="76889" x2="39138" y2="77778"/>
                        <a14:foregroundMark x1="41524" y1="76444" x2="40728" y2="76889"/>
                        <a14:foregroundMark x1="43111" y1="75556" x2="41524" y2="76444"/>
                        <a14:foregroundMark x1="13423" y1="87556" x2="11111" y2="85778"/>
                        <a14:foregroundMark x1="14000" y1="88000" x2="13423" y2="87556"/>
                        <a14:foregroundMark x1="16889" y1="90222" x2="14000" y2="88000"/>
                        <a14:foregroundMark x1="17913" y1="66222" x2="18222" y2="65333"/>
                        <a14:foregroundMark x1="17758" y1="66667" x2="17913" y2="66222"/>
                        <a14:foregroundMark x1="17604" y1="67111" x2="17758" y2="66667"/>
                        <a14:foregroundMark x1="17449" y1="67556" x2="17604" y2="67111"/>
                        <a14:foregroundMark x1="16986" y1="68889" x2="17449" y2="67556"/>
                        <a14:foregroundMark x1="16677" y1="69778" x2="16986" y2="68889"/>
                        <a14:foregroundMark x1="16368" y1="70667" x2="16677" y2="69778"/>
                        <a14:foregroundMark x1="16058" y1="71556" x2="16368" y2="70667"/>
                        <a14:foregroundMark x1="15903" y1="72000" x2="16058" y2="71556"/>
                        <a14:foregroundMark x1="15749" y1="72444" x2="15903" y2="72000"/>
                        <a14:foregroundMark x1="15594" y1="72889" x2="15749" y2="72444"/>
                        <a14:foregroundMark x1="15440" y1="73333" x2="15594" y2="72889"/>
                        <a14:foregroundMark x1="15285" y1="73778" x2="15440" y2="73333"/>
                        <a14:foregroundMark x1="14976" y1="74667" x2="15285" y2="73778"/>
                        <a14:foregroundMark x1="14822" y1="75111" x2="14976" y2="74667"/>
                        <a14:foregroundMark x1="14513" y1="76000" x2="14822" y2="75111"/>
                        <a14:foregroundMark x1="14049" y1="77333" x2="14513" y2="76000"/>
                        <a14:foregroundMark x1="13894" y1="77778" x2="14049" y2="77333"/>
                        <a14:foregroundMark x1="11111" y1="85778" x2="13894" y2="77778"/>
                        <a14:foregroundMark x1="29037" y1="57333" x2="29333" y2="56889"/>
                        <a14:foregroundMark x1="28445" y1="58222" x2="29037" y2="57333"/>
                        <a14:foregroundMark x1="28148" y1="58667" x2="28445" y2="58222"/>
                        <a14:foregroundMark x1="23705" y1="65333" x2="28148" y2="58667"/>
                        <a14:foregroundMark x1="23112" y1="66222" x2="23705" y2="65333"/>
                        <a14:foregroundMark x1="22815" y1="66667" x2="23112" y2="66222"/>
                        <a14:foregroundMark x1="22519" y1="67111" x2="22815" y2="66667"/>
                        <a14:foregroundMark x1="22222" y1="67556" x2="22519" y2="67111"/>
                        <a14:foregroundMark x1="21334" y1="68889" x2="22222" y2="67556"/>
                        <a14:foregroundMark x1="20741" y1="69778" x2="21334" y2="68889"/>
                        <a14:foregroundMark x1="20148" y1="70667" x2="20741" y2="69778"/>
                        <a14:foregroundMark x1="19556" y1="71556" x2="20148" y2="70667"/>
                        <a14:foregroundMark x1="19260" y1="72000" x2="19556" y2="71556"/>
                        <a14:foregroundMark x1="18964" y1="72444" x2="19260" y2="72000"/>
                        <a14:foregroundMark x1="18667" y1="72889" x2="18964" y2="72444"/>
                        <a14:foregroundMark x1="18371" y1="73333" x2="18667" y2="72889"/>
                        <a14:foregroundMark x1="18074" y1="73778" x2="18371" y2="73333"/>
                        <a14:foregroundMark x1="17481" y1="74667" x2="18074" y2="73778"/>
                        <a14:foregroundMark x1="17185" y1="75111" x2="17481" y2="74667"/>
                        <a14:foregroundMark x1="16592" y1="76000" x2="17185" y2="75111"/>
                        <a14:foregroundMark x1="15704" y1="77333" x2="16592" y2="76000"/>
                        <a14:foregroundMark x1="15407" y1="77778" x2="15704" y2="77333"/>
                        <a14:foregroundMark x1="15111" y1="78222" x2="15407" y2="77778"/>
                        <a14:foregroundMark x1="30012" y1="56444" x2="42222" y2="48444"/>
                        <a14:foregroundMark x1="29333" y1="56889" x2="30012" y2="56444"/>
                        <a14:foregroundMark x1="42222" y1="48444" x2="49778" y2="51111"/>
                        <a14:foregroundMark x1="49778" y1="51111" x2="48889" y2="60000"/>
                        <a14:foregroundMark x1="48889" y1="60000" x2="25778" y2="82222"/>
                        <a14:foregroundMark x1="20223" y1="84444" x2="19111" y2="84889"/>
                        <a14:foregroundMark x1="25778" y1="82222" x2="20223" y2="84444"/>
                        <a14:foregroundMark x1="19111" y1="84889" x2="15111" y2="78667"/>
                        <a14:foregroundMark x1="15111" y1="77333" x2="15111" y2="76889"/>
                        <a14:foregroundMark x1="15111" y1="77778" x2="15111" y2="77333"/>
                        <a14:foregroundMark x1="15111" y1="78667" x2="15111" y2="77778"/>
                        <a14:foregroundMark x1="14222" y1="81778" x2="13778" y2="80889"/>
                        <a14:backgroundMark x1="64889" y1="19556" x2="64889" y2="49333"/>
                        <a14:backgroundMark x1="64889" y1="49333" x2="58222" y2="52444"/>
                        <a14:backgroundMark x1="58222" y1="52444" x2="56889" y2="45333"/>
                        <a14:backgroundMark x1="56889" y1="45333" x2="64889" y2="19111"/>
                        <a14:backgroundMark x1="61778" y1="15556" x2="60000" y2="22222"/>
                        <a14:backgroundMark x1="60000" y1="22222" x2="50222" y2="16889"/>
                        <a14:backgroundMark x1="43111" y1="19111" x2="38222" y2="24000"/>
                        <a14:backgroundMark x1="38222" y1="24000" x2="33333" y2="22667"/>
                        <a14:backgroundMark x1="44000" y1="20000" x2="43111" y2="20000"/>
                        <a14:backgroundMark x1="36889" y1="25333" x2="36889" y2="25333"/>
                        <a14:backgroundMark x1="35556" y1="24444" x2="36444" y2="24444"/>
                        <a14:backgroundMark x1="24000" y1="40889" x2="24000" y2="40889"/>
                        <a14:backgroundMark x1="23111" y1="42222" x2="23111" y2="42222"/>
                        <a14:backgroundMark x1="25333" y1="37333" x2="25333" y2="37333"/>
                        <a14:backgroundMark x1="25333" y1="38667" x2="25333" y2="38667"/>
                        <a14:backgroundMark x1="26222" y1="37333" x2="26222" y2="37333"/>
                        <a14:backgroundMark x1="21333" y1="56444" x2="21333" y2="56444"/>
                        <a14:backgroundMark x1="23111" y1="58667" x2="23111" y2="58667"/>
                        <a14:backgroundMark x1="23111" y1="57333" x2="23111" y2="57333"/>
                        <a14:backgroundMark x1="22667" y1="58222" x2="22667" y2="58222"/>
                        <a14:backgroundMark x1="22222" y1="57333" x2="22222" y2="57333"/>
                        <a14:backgroundMark x1="21333" y1="58222" x2="21333" y2="58222"/>
                        <a14:backgroundMark x1="16444" y1="67111" x2="16444" y2="67111"/>
                        <a14:backgroundMark x1="16444" y1="68889" x2="16444" y2="68889"/>
                        <a14:backgroundMark x1="14222" y1="73333" x2="14222" y2="73333"/>
                        <a14:backgroundMark x1="14667" y1="75111" x2="14667" y2="75111"/>
                        <a14:backgroundMark x1="15111" y1="72889" x2="15111" y2="72889"/>
                        <a14:backgroundMark x1="16444" y1="69778" x2="16444" y2="69778"/>
                        <a14:backgroundMark x1="18222" y1="66667" x2="18222" y2="66667"/>
                        <a14:backgroundMark x1="17333" y1="66222" x2="17333" y2="66222"/>
                        <a14:backgroundMark x1="17778" y1="65333" x2="17778" y2="65333"/>
                        <a14:backgroundMark x1="16000" y1="72000" x2="16000" y2="72000"/>
                        <a14:backgroundMark x1="16000" y1="71556" x2="16000" y2="71556"/>
                        <a14:backgroundMark x1="42667" y1="78667" x2="42667" y2="78667"/>
                        <a14:backgroundMark x1="40889" y1="79556" x2="40889" y2="79556"/>
                        <a14:backgroundMark x1="41333" y1="77778" x2="41333" y2="77778"/>
                        <a14:backgroundMark x1="39556" y1="78667" x2="39556" y2="78667"/>
                        <a14:backgroundMark x1="42222" y1="76889" x2="42222" y2="76889"/>
                        <a14:backgroundMark x1="42667" y1="76444" x2="42667" y2="76444"/>
                        <a14:backgroundMark x1="48000" y1="81778" x2="48000" y2="81778"/>
                        <a14:backgroundMark x1="64000" y1="74667" x2="64000" y2="74667"/>
                        <a14:backgroundMark x1="74222" y1="71556" x2="74222" y2="71556"/>
                        <a14:backgroundMark x1="71556" y1="72889" x2="71556" y2="72889"/>
                        <a14:backgroundMark x1="74667" y1="71111" x2="74667" y2="71111"/>
                        <a14:backgroundMark x1="74667" y1="71111" x2="74667" y2="71111"/>
                        <a14:backgroundMark x1="90222" y1="56000" x2="90222" y2="56000"/>
                        <a14:backgroundMark x1="92444" y1="48000" x2="92444" y2="48000"/>
                        <a14:backgroundMark x1="91111" y1="43556" x2="91111" y2="43556"/>
                        <a14:backgroundMark x1="90222" y1="40889" x2="90222" y2="40889"/>
                        <a14:backgroundMark x1="88444" y1="36000" x2="88444" y2="36000"/>
                        <a14:backgroundMark x1="85778" y1="27556" x2="85778" y2="27556"/>
                        <a14:backgroundMark x1="83556" y1="22222" x2="83556" y2="22222"/>
                        <a14:backgroundMark x1="86222" y1="30667" x2="86222" y2="30667"/>
                        <a14:backgroundMark x1="82222" y1="16444" x2="82222" y2="16444"/>
                        <a14:backgroundMark x1="44444" y1="18667" x2="44444" y2="18667"/>
                        <a14:backgroundMark x1="27556" y1="84889" x2="27556" y2="84889"/>
                        <a14:backgroundMark x1="25778" y1="86222" x2="25778" y2="86222"/>
                        <a14:backgroundMark x1="25333" y1="85778" x2="25333" y2="85778"/>
                        <a14:backgroundMark x1="26222" y1="85333" x2="26222" y2="85333"/>
                        <a14:backgroundMark x1="27111" y1="84889" x2="27111" y2="84889"/>
                        <a14:backgroundMark x1="29778" y1="84444" x2="29778" y2="84444"/>
                        <a14:backgroundMark x1="27556" y1="84889" x2="27556" y2="84889"/>
                        <a14:backgroundMark x1="28444" y1="84444" x2="28444" y2="84444"/>
                        <a14:backgroundMark x1="24000" y1="86222" x2="24000" y2="86222"/>
                        <a14:backgroundMark x1="22667" y1="87556" x2="22667" y2="87556"/>
                        <a14:backgroundMark x1="21778" y1="88000" x2="21778" y2="88000"/>
                        <a14:backgroundMark x1="23556" y1="86667" x2="23556" y2="86667"/>
                        <a14:backgroundMark x1="23556" y1="86667" x2="23556" y2="86667"/>
                        <a14:backgroundMark x1="14222" y1="76000" x2="14222" y2="76000"/>
                        <a14:backgroundMark x1="14667" y1="76000" x2="14667" y2="76000"/>
                        <a14:backgroundMark x1="13333" y1="77778" x2="13333" y2="77778"/>
                        <a14:backgroundMark x1="58667" y1="76889" x2="58667" y2="76889"/>
                        <a14:backgroundMark x1="58222" y1="77333" x2="58222" y2="77333"/>
                        <a14:backgroundMark x1="57778" y1="77333" x2="57778" y2="77333"/>
                        <a14:backgroundMark x1="59556" y1="76000" x2="59556" y2="76000"/>
                        <a14:backgroundMark x1="61333" y1="75556" x2="61333" y2="75556"/>
                        <a14:backgroundMark x1="63111" y1="75556" x2="63111" y2="75556"/>
                        <a14:backgroundMark x1="63111" y1="75556" x2="63111" y2="75556"/>
                        <a14:backgroundMark x1="63111" y1="75111" x2="63111" y2="75111"/>
                        <a14:backgroundMark x1="65333" y1="75556" x2="65333" y2="75556"/>
                        <a14:backgroundMark x1="66222" y1="75556" x2="66222" y2="75556"/>
                        <a14:backgroundMark x1="65333" y1="74667" x2="65333" y2="74667"/>
                        <a14:backgroundMark x1="66667" y1="74667" x2="66667" y2="74667"/>
                        <a14:backgroundMark x1="92000" y1="46667" x2="92000" y2="46667"/>
                        <a14:backgroundMark x1="91556" y1="46667" x2="91556" y2="46667"/>
                        <a14:backgroundMark x1="91556" y1="45778" x2="91556" y2="45778"/>
                        <a14:backgroundMark x1="91556" y1="45333" x2="91556" y2="45333"/>
                        <a14:backgroundMark x1="91111" y1="44889" x2="91111" y2="44889"/>
                        <a14:backgroundMark x1="30667" y1="24889" x2="30667" y2="24889"/>
                        <a14:backgroundMark x1="30667" y1="24444" x2="29778" y2="25778"/>
                        <a14:backgroundMark x1="28444" y1="27111" x2="28444" y2="27111"/>
                        <a14:backgroundMark x1="27556" y1="28000" x2="27556" y2="28000"/>
                        <a14:backgroundMark x1="38667" y1="24000" x2="38667" y2="24444"/>
                        <a14:backgroundMark x1="16444" y1="67111" x2="16444" y2="67111"/>
                        <a14:backgroundMark x1="16444" y1="67556" x2="16444" y2="67556"/>
                        <a14:backgroundMark x1="16889" y1="67556" x2="16889" y2="67556"/>
                        <a14:backgroundMark x1="15111" y1="72444" x2="15111" y2="72444"/>
                        <a14:backgroundMark x1="16000" y1="70667" x2="16000" y2="70667"/>
                        <a14:backgroundMark x1="14667" y1="74667" x2="14667" y2="74667"/>
                        <a14:backgroundMark x1="15111" y1="72889" x2="15111" y2="72889"/>
                        <a14:backgroundMark x1="15111" y1="73778" x2="15111" y2="73778"/>
                        <a14:backgroundMark x1="12889" y1="77333" x2="12889" y2="77333"/>
                        <a14:backgroundMark x1="13778" y1="77333" x2="13778" y2="7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5" y="2594026"/>
            <a:ext cx="5738323" cy="417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26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A7F86-1BBD-49B9-890C-3B72A61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641850"/>
            <a:ext cx="2708910" cy="153586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roxima Nova Bl" panose="02000506030000020004" pitchFamily="50" charset="0"/>
                <a:ea typeface="+mn-ea"/>
                <a:cs typeface="+mn-cs"/>
              </a:rPr>
              <a:t>The Layout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CA5E-B162-49DA-9E2F-F5AF2A28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480" y="365125"/>
            <a:ext cx="4539870" cy="2089317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Proxima Nova Alt Rg" panose="02000506030000020004" pitchFamily="50" charset="0"/>
              </a:rPr>
              <a:t>Lobby is at G, which will have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3 servers (DNS, HTTP, MQTT Broker)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Lobby Wireless Router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IoT Devices connected to the router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Proxima Nova Alt Rg" panose="02000506030000020004" pitchFamily="50" charset="0"/>
              </a:rPr>
              <a:t>Hotel Contain Several floors, and each floor contain many rooms.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Proxima Nova Alt Rg" panose="02000506030000020004" pitchFamily="50" charset="0"/>
              </a:rPr>
              <a:t>Each room has a wireless router, and IoT Devices connected to the router.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Proxima Nova Alt Rg" panose="02000506030000020004" pitchFamily="50" charset="0"/>
              </a:rPr>
              <a:t>This model should be scalable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8835C-48F7-47FF-AF81-65ED2A0EA18C}"/>
              </a:ext>
            </a:extLst>
          </p:cNvPr>
          <p:cNvSpPr/>
          <p:nvPr/>
        </p:nvSpPr>
        <p:spPr>
          <a:xfrm>
            <a:off x="253139" y="5672380"/>
            <a:ext cx="2257586" cy="82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74DA2-AE08-4E65-BF21-B333EDB2A069}"/>
              </a:ext>
            </a:extLst>
          </p:cNvPr>
          <p:cNvSpPr txBox="1"/>
          <p:nvPr/>
        </p:nvSpPr>
        <p:spPr>
          <a:xfrm>
            <a:off x="6886414" y="5388667"/>
            <a:ext cx="22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roxima Nova Rg" panose="02000506030000020004" pitchFamily="50" charset="0"/>
              </a:rPr>
              <a:t>Hotel Network 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A676EA-FAC3-41BE-A4CE-29528DFB7363}"/>
              </a:ext>
            </a:extLst>
          </p:cNvPr>
          <p:cNvCxnSpPr>
            <a:cxnSpLocks/>
          </p:cNvCxnSpPr>
          <p:nvPr/>
        </p:nvCxnSpPr>
        <p:spPr>
          <a:xfrm flipH="1">
            <a:off x="6832788" y="5696444"/>
            <a:ext cx="21977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E815777-ABFF-4ACF-9351-CC0BCBFFD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93" y="2646641"/>
            <a:ext cx="5687985" cy="38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5515CF-9B0C-42E6-B538-3F7DADA0B888}"/>
              </a:ext>
            </a:extLst>
          </p:cNvPr>
          <p:cNvSpPr/>
          <p:nvPr/>
        </p:nvSpPr>
        <p:spPr>
          <a:xfrm>
            <a:off x="384207" y="277469"/>
            <a:ext cx="8375585" cy="2131026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7E8A9-EBED-4EC7-94A7-F1AFC1B8BB28}"/>
              </a:ext>
            </a:extLst>
          </p:cNvPr>
          <p:cNvSpPr/>
          <p:nvPr/>
        </p:nvSpPr>
        <p:spPr>
          <a:xfrm>
            <a:off x="336201" y="1107994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A7F86-1BBD-49B9-890C-3B72A61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641850"/>
            <a:ext cx="2708910" cy="153586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roxima Nova Bl" panose="02000506030000020004" pitchFamily="50" charset="0"/>
                <a:ea typeface="+mn-ea"/>
                <a:cs typeface="+mn-cs"/>
              </a:rPr>
              <a:t>Lobby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CA5E-B162-49DA-9E2F-F5AF2A28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821" y="359107"/>
            <a:ext cx="4539870" cy="2101350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Proxima Nova Alt Rg" panose="02000506030000020004" pitchFamily="50" charset="0"/>
              </a:rPr>
              <a:t>Lobby is at G, which will have </a:t>
            </a:r>
            <a:endParaRPr lang="en-US" sz="1600" dirty="0">
              <a:latin typeface="Proxima Nova Alt Rg" panose="02000506030000020004" pitchFamily="50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Wireless router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DNS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HTTP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MQTT Broker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Proxima Nova Alt Rg" panose="02000506030000020004" pitchFamily="50" charset="0"/>
              </a:rPr>
              <a:t>IoT Devices connected to the router through SBCs.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8835C-48F7-47FF-AF81-65ED2A0EA18C}"/>
              </a:ext>
            </a:extLst>
          </p:cNvPr>
          <p:cNvSpPr/>
          <p:nvPr/>
        </p:nvSpPr>
        <p:spPr>
          <a:xfrm>
            <a:off x="253139" y="5672380"/>
            <a:ext cx="2257586" cy="82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74DA2-AE08-4E65-BF21-B333EDB2A069}"/>
              </a:ext>
            </a:extLst>
          </p:cNvPr>
          <p:cNvSpPr txBox="1"/>
          <p:nvPr/>
        </p:nvSpPr>
        <p:spPr>
          <a:xfrm>
            <a:off x="870430" y="6160300"/>
            <a:ext cx="177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roxima Nova Rg" panose="02000506030000020004" pitchFamily="50" charset="0"/>
              </a:rPr>
              <a:t>Lobby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F73C22-50F0-4F92-B097-0DB907BACFED}"/>
              </a:ext>
            </a:extLst>
          </p:cNvPr>
          <p:cNvCxnSpPr/>
          <p:nvPr/>
        </p:nvCxnSpPr>
        <p:spPr>
          <a:xfrm>
            <a:off x="3697357" y="641850"/>
            <a:ext cx="0" cy="15358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CF1D3D5-D7CC-49C8-ACA6-CEF6857D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4" y="2896415"/>
            <a:ext cx="7576195" cy="31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344351-3422-4FC0-B1AF-B89D1A7B1DCE}"/>
              </a:ext>
            </a:extLst>
          </p:cNvPr>
          <p:cNvSpPr/>
          <p:nvPr/>
        </p:nvSpPr>
        <p:spPr>
          <a:xfrm>
            <a:off x="301145" y="304920"/>
            <a:ext cx="8375585" cy="2336588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A7F86-1BBD-49B9-890C-3B72A61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641850"/>
            <a:ext cx="2708910" cy="153586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roxima Nova Bl" panose="02000506030000020004" pitchFamily="50" charset="0"/>
                <a:ea typeface="+mn-ea"/>
                <a:cs typeface="+mn-cs"/>
              </a:rPr>
              <a:t> Rooms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CA5E-B162-49DA-9E2F-F5AF2A28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306" y="447079"/>
            <a:ext cx="4884666" cy="819831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Proxima Nova Alt Rg" panose="02000506030000020004" pitchFamily="50" charset="0"/>
              </a:rPr>
              <a:t>Each Room specified with a range of IP addresses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Proxima Nova Alt Rg" panose="02000506030000020004" pitchFamily="50" charset="0"/>
              </a:rPr>
              <a:t>Each rooms has several devices such as: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200" dirty="0">
              <a:latin typeface="Proxima Nova Alt Rg" panose="02000506030000020004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8835C-48F7-47FF-AF81-65ED2A0EA18C}"/>
              </a:ext>
            </a:extLst>
          </p:cNvPr>
          <p:cNvSpPr/>
          <p:nvPr/>
        </p:nvSpPr>
        <p:spPr>
          <a:xfrm>
            <a:off x="253139" y="5969311"/>
            <a:ext cx="2257586" cy="82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A676EA-FAC3-41BE-A4CE-29528DFB7363}"/>
              </a:ext>
            </a:extLst>
          </p:cNvPr>
          <p:cNvCxnSpPr>
            <a:cxnSpLocks/>
          </p:cNvCxnSpPr>
          <p:nvPr/>
        </p:nvCxnSpPr>
        <p:spPr>
          <a:xfrm>
            <a:off x="966061" y="6553080"/>
            <a:ext cx="37092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C74DA2-AE08-4E65-BF21-B333EDB2A069}"/>
              </a:ext>
            </a:extLst>
          </p:cNvPr>
          <p:cNvSpPr txBox="1"/>
          <p:nvPr/>
        </p:nvSpPr>
        <p:spPr>
          <a:xfrm>
            <a:off x="870430" y="6297936"/>
            <a:ext cx="177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roxima Nova Rg" panose="02000506030000020004" pitchFamily="50" charset="0"/>
              </a:rPr>
              <a:t>Room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6F172C-24C5-402E-9DCC-CA61504FD8BA}"/>
              </a:ext>
            </a:extLst>
          </p:cNvPr>
          <p:cNvSpPr txBox="1">
            <a:spLocks/>
          </p:cNvSpPr>
          <p:nvPr/>
        </p:nvSpPr>
        <p:spPr>
          <a:xfrm>
            <a:off x="3670300" y="1022040"/>
            <a:ext cx="4688641" cy="1619623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Door with lock/unlock feature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Smoke detector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Motion Detector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Smart LED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Web camera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Windows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Fire sprinkler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Proxima Nova Alt Rg" panose="02000506030000020004" pitchFamily="50" charset="0"/>
              </a:rPr>
              <a:t>Guest Smartphone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7FA5A-AE15-48F0-A51F-39DBBA5E7F3E}"/>
              </a:ext>
            </a:extLst>
          </p:cNvPr>
          <p:cNvSpPr/>
          <p:nvPr/>
        </p:nvSpPr>
        <p:spPr>
          <a:xfrm>
            <a:off x="253139" y="1004590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58D836-186B-42D4-B650-27E27BAFE2E3}"/>
              </a:ext>
            </a:extLst>
          </p:cNvPr>
          <p:cNvCxnSpPr/>
          <p:nvPr/>
        </p:nvCxnSpPr>
        <p:spPr>
          <a:xfrm>
            <a:off x="3697357" y="641850"/>
            <a:ext cx="0" cy="15358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8A0603-777E-4DD4-9C84-ADEB8A4E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61" y="2930262"/>
            <a:ext cx="7104919" cy="33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9" name="Rectangle 7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100" name="Rectangle 7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92AE-C22A-48C2-8C4A-DDAD800E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730702"/>
            <a:ext cx="2708910" cy="153586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itka Display" panose="02000505000000020004" pitchFamily="2" charset="0"/>
              </a:rPr>
              <a:t>Devices</a:t>
            </a:r>
          </a:p>
        </p:txBody>
      </p:sp>
      <p:sp>
        <p:nvSpPr>
          <p:cNvPr id="3101" name="Rectangle 7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02" name="Rectangle 7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8E23C-7A8D-4943-801A-E8FF116C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408" y="641850"/>
            <a:ext cx="4716942" cy="153586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Sitka Display" panose="02000505000000020004" pitchFamily="2" charset="0"/>
              </a:rPr>
              <a:t>Any IoT device can be integrated in the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Sitka Display" panose="02000505000000020004" pitchFamily="2" charset="0"/>
              </a:rPr>
              <a:t>Every room devices are connected to the same switch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Sitka Display" panose="02000505000000020004" pitchFamily="2" charset="0"/>
              </a:rPr>
              <a:t>Devices chosen for efficiency, convenience, and safety.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4F13C-3272-42F4-BE1A-04F6BFB2C5B1}"/>
              </a:ext>
            </a:extLst>
          </p:cNvPr>
          <p:cNvSpPr/>
          <p:nvPr/>
        </p:nvSpPr>
        <p:spPr>
          <a:xfrm>
            <a:off x="415812" y="2614739"/>
            <a:ext cx="8375585" cy="1875805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30FF2E-FB57-4FE1-AF08-FA621700250E}"/>
              </a:ext>
            </a:extLst>
          </p:cNvPr>
          <p:cNvSpPr/>
          <p:nvPr/>
        </p:nvSpPr>
        <p:spPr>
          <a:xfrm>
            <a:off x="367806" y="3309063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7CFF1-ABDD-4EB9-9CF0-EFCEDA02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9" y="3154125"/>
            <a:ext cx="4857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7F13F-378D-472D-AA8D-0C44A8F42700}"/>
              </a:ext>
            </a:extLst>
          </p:cNvPr>
          <p:cNvSpPr txBox="1"/>
          <p:nvPr/>
        </p:nvSpPr>
        <p:spPr>
          <a:xfrm>
            <a:off x="663844" y="3941922"/>
            <a:ext cx="130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Door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396865-CC0A-4A26-AFD0-52FDFBAF6DF1}"/>
              </a:ext>
            </a:extLst>
          </p:cNvPr>
          <p:cNvSpPr txBox="1"/>
          <p:nvPr/>
        </p:nvSpPr>
        <p:spPr>
          <a:xfrm>
            <a:off x="2567058" y="3941922"/>
            <a:ext cx="130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Smart LED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312A056-D388-4C9D-BA46-38D8BAC9E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32" y="3054895"/>
            <a:ext cx="7239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75BE2DC-0D0B-4DFD-8218-531CBF81CC76}"/>
              </a:ext>
            </a:extLst>
          </p:cNvPr>
          <p:cNvSpPr txBox="1"/>
          <p:nvPr/>
        </p:nvSpPr>
        <p:spPr>
          <a:xfrm>
            <a:off x="4849855" y="3946944"/>
            <a:ext cx="130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Window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BE40A-D47A-490F-BC5D-10C52E0D4F59}"/>
              </a:ext>
            </a:extLst>
          </p:cNvPr>
          <p:cNvSpPr/>
          <p:nvPr/>
        </p:nvSpPr>
        <p:spPr>
          <a:xfrm>
            <a:off x="415812" y="4689196"/>
            <a:ext cx="8375585" cy="1875806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5B03E-B0FD-4844-AF67-6878A670FFAD}"/>
              </a:ext>
            </a:extLst>
          </p:cNvPr>
          <p:cNvSpPr/>
          <p:nvPr/>
        </p:nvSpPr>
        <p:spPr>
          <a:xfrm>
            <a:off x="367806" y="5369109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moke Detector Glyph Icon. Fire Alarm System. Silhouette Symbol ...">
            <a:extLst>
              <a:ext uri="{FF2B5EF4-FFF2-40B4-BE49-F238E27FC236}">
                <a16:creationId xmlns:a16="http://schemas.microsoft.com/office/drawing/2014/main" id="{D3E08ED2-B7B7-4F17-9CE5-850CE7EB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4" y="4848465"/>
            <a:ext cx="1356648" cy="13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5C077A-93F6-4F68-97E2-C10AF90C328B}"/>
              </a:ext>
            </a:extLst>
          </p:cNvPr>
          <p:cNvSpPr txBox="1"/>
          <p:nvPr/>
        </p:nvSpPr>
        <p:spPr>
          <a:xfrm>
            <a:off x="517247" y="6073197"/>
            <a:ext cx="169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Smock Detector</a:t>
            </a:r>
          </a:p>
        </p:txBody>
      </p:sp>
      <p:pic>
        <p:nvPicPr>
          <p:cNvPr id="1028" name="Picture 4" descr="Cam, camera, web camera, webcam icon icon">
            <a:extLst>
              <a:ext uri="{FF2B5EF4-FFF2-40B4-BE49-F238E27FC236}">
                <a16:creationId xmlns:a16="http://schemas.microsoft.com/office/drawing/2014/main" id="{556F8C8B-E063-4EAA-974B-565A3F21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05" y="4926600"/>
            <a:ext cx="1120273" cy="112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B3417C-6CD8-481A-BB63-1AB3CDE7288A}"/>
              </a:ext>
            </a:extLst>
          </p:cNvPr>
          <p:cNvSpPr txBox="1"/>
          <p:nvPr/>
        </p:nvSpPr>
        <p:spPr>
          <a:xfrm>
            <a:off x="2460568" y="6073197"/>
            <a:ext cx="169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Web Camera</a:t>
            </a:r>
          </a:p>
        </p:txBody>
      </p:sp>
      <p:pic>
        <p:nvPicPr>
          <p:cNvPr id="1030" name="Picture 6" descr="Motion detector line icon security and guard Vector Image">
            <a:extLst>
              <a:ext uri="{FF2B5EF4-FFF2-40B4-BE49-F238E27FC236}">
                <a16:creationId xmlns:a16="http://schemas.microsoft.com/office/drawing/2014/main" id="{1D94CC2B-34B6-439A-A190-CFE78CA06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" b="13679"/>
          <a:stretch/>
        </p:blipFill>
        <p:spPr bwMode="auto">
          <a:xfrm>
            <a:off x="4750343" y="4803315"/>
            <a:ext cx="1225488" cy="116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0830A0-9D5B-4536-B688-0896DE67210A}"/>
              </a:ext>
            </a:extLst>
          </p:cNvPr>
          <p:cNvSpPr txBox="1"/>
          <p:nvPr/>
        </p:nvSpPr>
        <p:spPr>
          <a:xfrm>
            <a:off x="4582989" y="6071076"/>
            <a:ext cx="169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Motion Detector</a:t>
            </a:r>
          </a:p>
        </p:txBody>
      </p:sp>
      <p:pic>
        <p:nvPicPr>
          <p:cNvPr id="1038" name="Picture 14" descr="Sprinkler, Fire Extinguisher Solid Icon. Vector Illustration ...">
            <a:extLst>
              <a:ext uri="{FF2B5EF4-FFF2-40B4-BE49-F238E27FC236}">
                <a16:creationId xmlns:a16="http://schemas.microsoft.com/office/drawing/2014/main" id="{853F0AA9-9F11-4DD3-9634-30EA33AB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03703" y="2853724"/>
            <a:ext cx="1230043" cy="12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735C78-3E68-4251-9A62-E14AC6B847A3}"/>
              </a:ext>
            </a:extLst>
          </p:cNvPr>
          <p:cNvSpPr txBox="1"/>
          <p:nvPr/>
        </p:nvSpPr>
        <p:spPr>
          <a:xfrm>
            <a:off x="6881325" y="3951650"/>
            <a:ext cx="130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Sprinklers</a:t>
            </a:r>
          </a:p>
        </p:txBody>
      </p:sp>
      <p:pic>
        <p:nvPicPr>
          <p:cNvPr id="10" name="Picture 9" descr="A picture containing weapon&#10;&#10;Description automatically generated">
            <a:extLst>
              <a:ext uri="{FF2B5EF4-FFF2-40B4-BE49-F238E27FC236}">
                <a16:creationId xmlns:a16="http://schemas.microsoft.com/office/drawing/2014/main" id="{B9AC465F-1A97-47AC-ADC2-2C64434FE8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5"/>
          <a:stretch/>
        </p:blipFill>
        <p:spPr>
          <a:xfrm>
            <a:off x="2680898" y="3054895"/>
            <a:ext cx="1213124" cy="87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3D69A-E965-4439-986B-F303EE961D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39" y="4968700"/>
            <a:ext cx="1225488" cy="8425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BD9E5F-8E21-4883-9EA7-99879447DF46}"/>
              </a:ext>
            </a:extLst>
          </p:cNvPr>
          <p:cNvSpPr txBox="1"/>
          <p:nvPr/>
        </p:nvSpPr>
        <p:spPr>
          <a:xfrm>
            <a:off x="6935307" y="6018835"/>
            <a:ext cx="130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itka Display" panose="02000505000000020004" pitchFamily="2" charset="0"/>
              </a:rPr>
              <a:t>Smartphone</a:t>
            </a:r>
          </a:p>
        </p:txBody>
      </p:sp>
    </p:spTree>
    <p:extLst>
      <p:ext uri="{BB962C8B-B14F-4D97-AF65-F5344CB8AC3E}">
        <p14:creationId xmlns:p14="http://schemas.microsoft.com/office/powerpoint/2010/main" val="182510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4F13C-3272-42F4-BE1A-04F6BFB2C5B1}"/>
              </a:ext>
            </a:extLst>
          </p:cNvPr>
          <p:cNvSpPr/>
          <p:nvPr/>
        </p:nvSpPr>
        <p:spPr>
          <a:xfrm>
            <a:off x="415812" y="361210"/>
            <a:ext cx="8375585" cy="2089317"/>
          </a:xfrm>
          <a:prstGeom prst="rect">
            <a:avLst/>
          </a:prstGeom>
          <a:solidFill>
            <a:schemeClr val="bg1"/>
          </a:solidFill>
          <a:ln>
            <a:solidFill>
              <a:srgbClr val="E1E1E1"/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92AE-C22A-48C2-8C4A-DDAD800E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729" y="637937"/>
            <a:ext cx="2708910" cy="153586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xima Nova Bl" panose="02000506030000020004" pitchFamily="50" charset="0"/>
              </a:rPr>
              <a:t>Short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30FF2E-FB57-4FE1-AF08-FA621700250E}"/>
              </a:ext>
            </a:extLst>
          </p:cNvPr>
          <p:cNvSpPr/>
          <p:nvPr/>
        </p:nvSpPr>
        <p:spPr>
          <a:xfrm>
            <a:off x="367806" y="1053824"/>
            <a:ext cx="96012" cy="70408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ort Demo">
            <a:hlinkClick r:id="" action="ppaction://media"/>
            <a:extLst>
              <a:ext uri="{FF2B5EF4-FFF2-40B4-BE49-F238E27FC236}">
                <a16:creationId xmlns:a16="http://schemas.microsoft.com/office/drawing/2014/main" id="{491E93B8-0AEA-4418-8559-367CF2F10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788" y="2522145"/>
            <a:ext cx="7351631" cy="4135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DFC52-995C-4ED8-B504-1BF85641A13D}"/>
              </a:ext>
            </a:extLst>
          </p:cNvPr>
          <p:cNvSpPr txBox="1"/>
          <p:nvPr/>
        </p:nvSpPr>
        <p:spPr>
          <a:xfrm>
            <a:off x="2539140" y="1757912"/>
            <a:ext cx="376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roxima Nova Rg" panose="02000506030000020004" pitchFamily="50" charset="0"/>
              </a:rPr>
              <a:t>Triggering smoke detector to open doors and windows and start fire sprinkler</a:t>
            </a:r>
          </a:p>
        </p:txBody>
      </p:sp>
    </p:spTree>
    <p:extLst>
      <p:ext uri="{BB962C8B-B14F-4D97-AF65-F5344CB8AC3E}">
        <p14:creationId xmlns:p14="http://schemas.microsoft.com/office/powerpoint/2010/main" val="112679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460</Words>
  <Application>Microsoft Office PowerPoint</Application>
  <PresentationFormat>On-screen Show (4:3)</PresentationFormat>
  <Paragraphs>112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Proxima Nova Alt Rg</vt:lpstr>
      <vt:lpstr>Proxima Nova Bl</vt:lpstr>
      <vt:lpstr>Proxima Nova Rg</vt:lpstr>
      <vt:lpstr>Sitka Display</vt:lpstr>
      <vt:lpstr>Wingdings</vt:lpstr>
      <vt:lpstr>Office Theme</vt:lpstr>
      <vt:lpstr>Intelligent Hotel Network System</vt:lpstr>
      <vt:lpstr>Overview</vt:lpstr>
      <vt:lpstr>Introduction</vt:lpstr>
      <vt:lpstr>Description of         The Problem </vt:lpstr>
      <vt:lpstr>The Layout</vt:lpstr>
      <vt:lpstr>Lobby</vt:lpstr>
      <vt:lpstr> Rooms </vt:lpstr>
      <vt:lpstr>Devices</vt:lpstr>
      <vt:lpstr>Short Demo</vt:lpstr>
      <vt:lpstr>Result      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Hotel Network System</dc:title>
  <dc:creator>MOHAMMED ABDULAZIZ ABDULLATIF ALORAIFI</dc:creator>
  <cp:lastModifiedBy>MOHANNAD MAHMOUD SAAD MAHMOUD MOHAMED EL KAFRAWI</cp:lastModifiedBy>
  <cp:revision>23</cp:revision>
  <dcterms:created xsi:type="dcterms:W3CDTF">2020-03-31T18:49:32Z</dcterms:created>
  <dcterms:modified xsi:type="dcterms:W3CDTF">2020-04-30T07:07:30Z</dcterms:modified>
</cp:coreProperties>
</file>